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66" r:id="rId4"/>
    <p:sldId id="259" r:id="rId5"/>
    <p:sldId id="260" r:id="rId6"/>
    <p:sldId id="261" r:id="rId7"/>
    <p:sldId id="262" r:id="rId8"/>
    <p:sldId id="265" r:id="rId9"/>
  </p:sldIdLst>
  <p:sldSz cx="12192000" cy="6858000"/>
  <p:notesSz cx="7315200" cy="9601200"/>
  <p:embeddedFontLst>
    <p:embeddedFont>
      <p:font typeface="Open Sans" pitchFamily="34" charset="0"/>
      <p:regular r:id="rId12"/>
      <p:bold r:id="rId13"/>
      <p:italic r:id="rId14"/>
      <p:boldItalic r:id="rId15"/>
    </p:embeddedFon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1" roundtripDataSignature="AMtx7mibD90u1yXlEqyDe3W+mvUsRJzD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CC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-2664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648" cy="4795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918" y="0"/>
            <a:ext cx="3169647" cy="4795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84C79-2744-4F4B-805D-F80B941EE00E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72"/>
            <a:ext cx="3169648" cy="4795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918" y="9120172"/>
            <a:ext cx="3169647" cy="4795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E5D33B-3403-476D-B6B8-7CBD1566A7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2388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4" tIns="91434" rIns="91434" bIns="91434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0063" y="0"/>
            <a:ext cx="4200526" cy="2362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3" name="Google Shape;83;p1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200000" cy="23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4" tIns="45705" rIns="91434" bIns="45705" anchor="t" anchorCtr="0">
            <a:noAutofit/>
          </a:bodyPr>
          <a:lstStyle/>
          <a:p>
            <a:pPr marL="0" indent="0"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200000" cy="23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4" tIns="45705" rIns="91434" bIns="45705" anchor="t" anchorCtr="0">
            <a:noAutofit/>
          </a:bodyPr>
          <a:lstStyle/>
          <a:p>
            <a:fld id="{00000000-1234-1234-1234-123412341234}" type="slidenum">
              <a:rPr lang="el-G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1</a:t>
            </a:fld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98475" y="0"/>
            <a:ext cx="4198938" cy="2362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200000" cy="23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4" tIns="45705" rIns="91434" bIns="45705" anchor="t" anchorCtr="0">
            <a:noAutofit/>
          </a:bodyPr>
          <a:lstStyle/>
          <a:p>
            <a:pPr marL="0" indent="0"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200000" cy="23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4" tIns="45705" rIns="91434" bIns="45705" anchor="t" anchorCtr="0">
            <a:noAutofit/>
          </a:bodyPr>
          <a:lstStyle/>
          <a:p>
            <a:fld id="{00000000-1234-1234-1234-123412341234}" type="slidenum">
              <a:rPr lang="el-G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2</a:t>
            </a:fld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98475" y="0"/>
            <a:ext cx="4198938" cy="2362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200000" cy="23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4" tIns="45705" rIns="91434" bIns="45705" anchor="t" anchorCtr="0">
            <a:noAutofit/>
          </a:bodyPr>
          <a:lstStyle/>
          <a:p>
            <a:pPr marL="0" indent="0"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200000" cy="23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4" tIns="45705" rIns="91434" bIns="45705" anchor="t" anchorCtr="0">
            <a:noAutofit/>
          </a:bodyPr>
          <a:lstStyle/>
          <a:p>
            <a:fld id="{00000000-1234-1234-1234-123412341234}" type="slidenum">
              <a:rPr lang="el-G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3</a:t>
            </a:fld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0063" y="0"/>
            <a:ext cx="4200526" cy="2362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2" name="Google Shape;132;p4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200000" cy="23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4" tIns="45705" rIns="91434" bIns="45705" anchor="t" anchorCtr="0">
            <a:noAutofit/>
          </a:bodyPr>
          <a:lstStyle/>
          <a:p>
            <a:pPr marL="0" indent="0"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200000" cy="23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4" tIns="45705" rIns="91434" bIns="45705" anchor="t" anchorCtr="0">
            <a:noAutofit/>
          </a:bodyPr>
          <a:lstStyle/>
          <a:p>
            <a:fld id="{00000000-1234-1234-1234-123412341234}" type="slidenum">
              <a:rPr lang="el-G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4</a:t>
            </a:fld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0063" y="0"/>
            <a:ext cx="4200526" cy="2362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4" name="Google Shape;144;p5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200000" cy="23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4" tIns="45705" rIns="91434" bIns="45705" anchor="t" anchorCtr="0">
            <a:noAutofit/>
          </a:bodyPr>
          <a:lstStyle/>
          <a:p>
            <a:pPr marL="0" indent="0"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5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200000" cy="23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4" tIns="45705" rIns="91434" bIns="45705" anchor="t" anchorCtr="0">
            <a:noAutofit/>
          </a:bodyPr>
          <a:lstStyle/>
          <a:p>
            <a:fld id="{00000000-1234-1234-1234-123412341234}" type="slidenum">
              <a:rPr lang="el-G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5</a:t>
            </a:fld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0063" y="0"/>
            <a:ext cx="4200526" cy="2362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6" name="Google Shape;156;p6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200000" cy="23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4" tIns="45705" rIns="91434" bIns="45705" anchor="t" anchorCtr="0">
            <a:noAutofit/>
          </a:bodyPr>
          <a:lstStyle/>
          <a:p>
            <a:pPr marL="0" indent="0"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6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200000" cy="23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4" tIns="45705" rIns="91434" bIns="45705" anchor="t" anchorCtr="0">
            <a:noAutofit/>
          </a:bodyPr>
          <a:lstStyle/>
          <a:p>
            <a:fld id="{00000000-1234-1234-1234-123412341234}" type="slidenum">
              <a:rPr lang="el-G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6</a:t>
            </a:fld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98475" y="0"/>
            <a:ext cx="4198938" cy="2362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8" name="Google Shape;168;p7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200000" cy="23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4" tIns="45705" rIns="91434" bIns="45705" anchor="t" anchorCtr="0">
            <a:noAutofit/>
          </a:bodyPr>
          <a:lstStyle/>
          <a:p>
            <a:pPr marL="0" indent="0"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7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200000" cy="23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4" tIns="45705" rIns="91434" bIns="45705" anchor="t" anchorCtr="0">
            <a:noAutofit/>
          </a:bodyPr>
          <a:lstStyle/>
          <a:p>
            <a:fld id="{00000000-1234-1234-1234-123412341234}" type="slidenum">
              <a:rPr lang="el-G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7</a:t>
            </a:fld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98475" y="0"/>
            <a:ext cx="4198938" cy="2362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3" name="Google Shape;183;p8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200000" cy="23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4" tIns="45705" rIns="91434" bIns="45705" anchor="t" anchorCtr="0">
            <a:noAutofit/>
          </a:bodyPr>
          <a:lstStyle/>
          <a:p>
            <a:pPr marL="0" indent="0"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8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200000" cy="23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4" tIns="45705" rIns="91434" bIns="45705" anchor="t" anchorCtr="0">
            <a:noAutofit/>
          </a:bodyPr>
          <a:lstStyle/>
          <a:p>
            <a:fld id="{00000000-1234-1234-1234-123412341234}" type="slidenum">
              <a:rPr lang="el-G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8</a:t>
            </a:fld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9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9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dt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ft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9"/>
          <p:cNvSpPr txBox="1">
            <a:spLocks noGrp="1"/>
          </p:cNvSpPr>
          <p:nvPr>
            <p:ph type="sldNum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5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dt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ft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sldNum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1"/>
          <p:cNvSpPr txBox="1">
            <a:spLocks noGrp="1"/>
          </p:cNvSpPr>
          <p:nvPr>
            <p:ph type="title"/>
          </p:nvPr>
        </p:nvSpPr>
        <p:spPr>
          <a:xfrm rot="5400000">
            <a:off x="10688638" y="1371602"/>
            <a:ext cx="5851525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body" idx="1"/>
          </p:nvPr>
        </p:nvSpPr>
        <p:spPr>
          <a:xfrm rot="5400000">
            <a:off x="3271838" y="-2184398"/>
            <a:ext cx="5851525" cy="107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dt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ft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sldNum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1"/>
          <p:cNvSpPr txBox="1"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dt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ft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sldNum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dt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ft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sldNum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3"/>
          <p:cNvSpPr txBox="1"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dt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ft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sldNum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body" idx="1"/>
          </p:nvPr>
        </p:nvSpPr>
        <p:spPr>
          <a:xfrm>
            <a:off x="812800" y="1600204"/>
            <a:ext cx="7213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body" idx="2"/>
          </p:nvPr>
        </p:nvSpPr>
        <p:spPr>
          <a:xfrm>
            <a:off x="8229600" y="1600204"/>
            <a:ext cx="7213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dt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ft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sldNum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body" idx="3"/>
          </p:nvPr>
        </p:nvSpPr>
        <p:spPr>
          <a:xfrm>
            <a:off x="6193372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4"/>
          </p:nvPr>
        </p:nvSpPr>
        <p:spPr>
          <a:xfrm>
            <a:off x="6193372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dt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ft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sldNum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dt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ft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6"/>
          <p:cNvSpPr txBox="1">
            <a:spLocks noGrp="1"/>
          </p:cNvSpPr>
          <p:nvPr>
            <p:ph type="sldNum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7"/>
          <p:cNvSpPr txBox="1">
            <a:spLocks noGrp="1"/>
          </p:cNvSpPr>
          <p:nvPr>
            <p:ph type="dt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ft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sldNum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8"/>
          <p:cNvSpPr txBox="1"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body" idx="2"/>
          </p:nvPr>
        </p:nvSpPr>
        <p:spPr>
          <a:xfrm>
            <a:off x="609603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dt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ft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8"/>
          <p:cNvSpPr txBox="1">
            <a:spLocks noGrp="1"/>
          </p:cNvSpPr>
          <p:nvPr>
            <p:ph type="sldNum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dt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ft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" descr="cover_image_transparen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59976" y="331694"/>
            <a:ext cx="12451975" cy="6526306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/>
          <p:nvPr/>
        </p:nvSpPr>
        <p:spPr>
          <a:xfrm>
            <a:off x="4" y="0"/>
            <a:ext cx="12191695" cy="6858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"/>
          <p:cNvSpPr/>
          <p:nvPr/>
        </p:nvSpPr>
        <p:spPr>
          <a:xfrm>
            <a:off x="548640" y="164592"/>
            <a:ext cx="11155680" cy="41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Υπηρεσίες &amp; Εφαρμογές Διαδικτύου στην καθημερινότητα.</a:t>
            </a:r>
            <a:endParaRPr sz="2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4" y="6309360"/>
            <a:ext cx="12191695" cy="54864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"/>
          <p:cNvSpPr/>
          <p:nvPr/>
        </p:nvSpPr>
        <p:spPr>
          <a:xfrm>
            <a:off x="4010811" y="2456329"/>
            <a:ext cx="4487732" cy="2124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rPr lang="el-GR" sz="4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Υπηρεσίες Επικοινωνίας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rPr lang="el-GR" sz="4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στο Διαδίκτυο.</a:t>
            </a:r>
            <a:endParaRPr sz="4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303008" y="6417835"/>
            <a:ext cx="2171252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l-GR"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Τσατσαρώνη Μαρία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/>
          <p:nvPr/>
        </p:nvSpPr>
        <p:spPr>
          <a:xfrm>
            <a:off x="4" y="0"/>
            <a:ext cx="12191695" cy="6858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"/>
          <p:cNvSpPr/>
          <p:nvPr/>
        </p:nvSpPr>
        <p:spPr>
          <a:xfrm>
            <a:off x="548640" y="164592"/>
            <a:ext cx="11155680" cy="41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Υπηρεσίες Επικοινωνίας Διαδικτύου:  Ανταλλαγή Μηνυμάτων</a:t>
            </a:r>
            <a:endParaRPr sz="2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4" y="6309360"/>
            <a:ext cx="12191695" cy="54864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"/>
          <p:cNvSpPr/>
          <p:nvPr/>
        </p:nvSpPr>
        <p:spPr>
          <a:xfrm>
            <a:off x="0" y="1065614"/>
            <a:ext cx="12192000" cy="15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None/>
            </a:pPr>
            <a:r>
              <a:rPr lang="el-GR" sz="30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Υπηρεσίες Επικοινωνίας: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3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</a:pPr>
            <a:r>
              <a:rPr lang="el-GR" sz="2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Οι </a:t>
            </a:r>
            <a:r>
              <a:rPr lang="el-GR" sz="24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τρόποι</a:t>
            </a:r>
            <a:r>
              <a:rPr lang="el-GR" sz="2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με τους οποίους ανταλλάσσουμε </a:t>
            </a:r>
            <a:br>
              <a:rPr lang="el-GR" sz="2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l-GR" sz="2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πληροφορίες και μηνύματα </a:t>
            </a:r>
            <a:r>
              <a:rPr lang="el-GR" sz="24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online</a:t>
            </a:r>
            <a:r>
              <a:rPr lang="el-GR" sz="2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24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667266" y="2659964"/>
            <a:ext cx="11524734" cy="27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indent="-190500">
              <a:buClr>
                <a:schemeClr val="dk1"/>
              </a:buClr>
              <a:buSzPts val="3000"/>
              <a:buFont typeface="Noto Sans Symbols"/>
              <a:buChar char="❖"/>
            </a:pPr>
            <a:r>
              <a:rPr lang="el-GR" sz="24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l-GR" sz="2400" b="1" dirty="0" err="1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Instant</a:t>
            </a:r>
            <a:r>
              <a:rPr lang="el-GR" sz="2400" b="1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l-GR" sz="2400" b="1" dirty="0" err="1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Messages</a:t>
            </a:r>
            <a:r>
              <a:rPr lang="el-GR" sz="2400" b="1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/ Chat (Άμεσα Μηνύματα / Συνομιλίες) :</a:t>
            </a:r>
            <a:r>
              <a:rPr lang="el-GR" sz="24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br>
              <a:rPr lang="el-GR" sz="24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l-GR" sz="24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</a:t>
            </a:r>
            <a:r>
              <a:rPr lang="en-US" sz="24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l-GR" sz="24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Υπηρεσίες άμεσων μηνυμάτων (π.χ. </a:t>
            </a:r>
            <a:r>
              <a:rPr lang="el-GR" sz="2400" dirty="0" err="1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viber</a:t>
            </a:r>
            <a:r>
              <a:rPr lang="el-GR" sz="24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l-GR" sz="2400" dirty="0" err="1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messenger</a:t>
            </a:r>
            <a:r>
              <a:rPr lang="el-GR" sz="24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br>
              <a:rPr lang="el-GR" sz="24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2400" dirty="0" smtClean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❖"/>
            </a:pPr>
            <a:r>
              <a:rPr lang="el-GR" sz="2400" b="1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l-GR" sz="2400" b="1" dirty="0" err="1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Email</a:t>
            </a:r>
            <a:r>
              <a:rPr lang="en-US" sz="2400" b="1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lang="el-GR" sz="2400" b="1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Ηλεκτρονικό Ταχυδρομείο</a:t>
            </a:r>
            <a:r>
              <a:rPr lang="en-US" sz="2400" b="1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r>
              <a:rPr lang="el-GR" sz="2400" b="1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  </a:t>
            </a:r>
            <a:br>
              <a:rPr lang="el-GR" sz="2400" b="1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l-GR" sz="2400" b="1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</a:t>
            </a:r>
            <a:r>
              <a:rPr lang="en-US" sz="2400" b="1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l-GR" sz="24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Υπηρεσία Ηλεκτρονικού Ταχυδρομείου (πχ </a:t>
            </a:r>
            <a:r>
              <a:rPr lang="el-GR" sz="2400" dirty="0" err="1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gmail</a:t>
            </a:r>
            <a:r>
              <a:rPr lang="el-GR" sz="24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l-GR" sz="2400" dirty="0" err="1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hotmail</a:t>
            </a:r>
            <a:r>
              <a:rPr lang="el-GR" sz="24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lang="en-US" sz="24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outlook</a:t>
            </a:r>
            <a:r>
              <a:rPr lang="el-GR" sz="24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)).</a:t>
            </a:r>
            <a:endParaRPr sz="24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6934192" y="6426800"/>
            <a:ext cx="513737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4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Υπηρεσίες &amp; Εφαρμογές Διαδικτύου στην καθημερινότητα.</a:t>
            </a:r>
            <a:endParaRPr sz="1400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303008" y="6417835"/>
            <a:ext cx="2171252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Open Sans"/>
              <a:buNone/>
            </a:pPr>
            <a:r>
              <a:rPr lang="el-GR" sz="1400">
                <a:solidFill>
                  <a:srgbClr val="BFBFBF"/>
                </a:solidFill>
                <a:latin typeface="Open Sans"/>
                <a:ea typeface="Open Sans"/>
                <a:cs typeface="Open Sans"/>
                <a:sym typeface="Open Sans"/>
              </a:rPr>
              <a:t>Τσατσαρώνη</a:t>
            </a:r>
            <a:r>
              <a:rPr lang="el-GR"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l-GR" sz="1400">
                <a:solidFill>
                  <a:srgbClr val="BFBFBF"/>
                </a:solidFill>
                <a:latin typeface="Open Sans"/>
                <a:ea typeface="Open Sans"/>
                <a:cs typeface="Open Sans"/>
                <a:sym typeface="Open Sans"/>
              </a:rPr>
              <a:t>Μαρία</a:t>
            </a:r>
            <a:endParaRPr/>
          </a:p>
        </p:txBody>
      </p:sp>
      <p:pic>
        <p:nvPicPr>
          <p:cNvPr id="104" name="Google Shape;10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8575" y="5624850"/>
            <a:ext cx="617949" cy="617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08451" y="5540475"/>
            <a:ext cx="617949" cy="617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918875" y="5564550"/>
            <a:ext cx="548650" cy="54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5817" y="5654995"/>
            <a:ext cx="548650" cy="54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37202" y="5654991"/>
            <a:ext cx="548649" cy="548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431368" y="5579628"/>
            <a:ext cx="548650" cy="54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/>
          <p:nvPr/>
        </p:nvSpPr>
        <p:spPr>
          <a:xfrm>
            <a:off x="4" y="0"/>
            <a:ext cx="12191695" cy="6858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"/>
          <p:cNvSpPr/>
          <p:nvPr/>
        </p:nvSpPr>
        <p:spPr>
          <a:xfrm>
            <a:off x="548640" y="164592"/>
            <a:ext cx="11155680" cy="41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Υπηρεσίες Επικοινωνίας Διαδικτύου:  Ανταλλαγή Μηνυμάτων</a:t>
            </a:r>
            <a:endParaRPr sz="24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4" y="6309360"/>
            <a:ext cx="12191695" cy="54864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"/>
          <p:cNvSpPr/>
          <p:nvPr/>
        </p:nvSpPr>
        <p:spPr>
          <a:xfrm>
            <a:off x="6934192" y="6426800"/>
            <a:ext cx="513737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4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Υπηρεσίες &amp; Εφαρμογές Διαδικτύου στην καθημερινότητα.</a:t>
            </a:r>
            <a:endParaRPr sz="1400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303008" y="6417835"/>
            <a:ext cx="2171252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Open Sans"/>
              <a:buNone/>
            </a:pPr>
            <a:r>
              <a:rPr lang="el-GR" sz="1400">
                <a:solidFill>
                  <a:srgbClr val="BFBFBF"/>
                </a:solidFill>
                <a:latin typeface="Open Sans"/>
                <a:ea typeface="Open Sans"/>
                <a:cs typeface="Open Sans"/>
                <a:sym typeface="Open Sans"/>
              </a:rPr>
              <a:t>Τσατσαρώνη</a:t>
            </a:r>
            <a:r>
              <a:rPr lang="el-GR"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l-GR" sz="1400">
                <a:solidFill>
                  <a:srgbClr val="BFBFBF"/>
                </a:solidFill>
                <a:latin typeface="Open Sans"/>
                <a:ea typeface="Open Sans"/>
                <a:cs typeface="Open Sans"/>
                <a:sym typeface="Open Sans"/>
              </a:rPr>
              <a:t>Μαρία</a:t>
            </a:r>
            <a:endParaRPr/>
          </a:p>
        </p:txBody>
      </p:sp>
      <p:sp>
        <p:nvSpPr>
          <p:cNvPr id="7" name="Rounded Rectangle 6"/>
          <p:cNvSpPr/>
          <p:nvPr/>
        </p:nvSpPr>
        <p:spPr>
          <a:xfrm>
            <a:off x="1097280" y="1463040"/>
            <a:ext cx="4770120" cy="3918585"/>
          </a:xfrm>
          <a:prstGeom prst="roundRect">
            <a:avLst/>
          </a:prstGeom>
          <a:ln w="5715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1371600" y="1783080"/>
            <a:ext cx="4161717" cy="4924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1E1E1E"/>
                </a:solidFill>
                <a:latin typeface="Calibri"/>
              </a:defRPr>
            </a:pPr>
            <a:r>
              <a:rPr sz="26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Instant Messages / Chat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371600" y="2423160"/>
            <a:ext cx="1463040" cy="411480"/>
          </a:xfrm>
          <a:prstGeom prst="roundRect">
            <a:avLst/>
          </a:prstGeom>
          <a:solidFill>
            <a:srgbClr val="0087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600" b="1">
                <a:solidFill>
                  <a:srgbClr val="FFFFFF"/>
                </a:solidFill>
                <a:latin typeface="Calibri"/>
              </a:defRPr>
            </a:pPr>
            <a:r>
              <a:rPr dirty="0"/>
              <a:t>ΕΠΕΙΓΟΝ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43025" y="3288030"/>
            <a:ext cx="4221480" cy="6617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defRPr sz="2000" b="1">
                <a:solidFill>
                  <a:srgbClr val="3C3C3C"/>
                </a:solidFill>
                <a:latin typeface="Calibri"/>
              </a:defRPr>
            </a:pPr>
            <a:r>
              <a:rPr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Σχεδόν</a:t>
            </a:r>
            <a:r>
              <a:rPr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σύγχρονη</a:t>
            </a:r>
            <a:r>
              <a:rPr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επικοινωνία</a:t>
            </a:r>
            <a:r>
              <a:rPr lang="el-GR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  <a:endParaRPr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spcBef>
                <a:spcPts val="600"/>
              </a:spcBef>
              <a:defRPr sz="1800">
                <a:solidFill>
                  <a:srgbClr val="3C3C3C"/>
                </a:solidFill>
                <a:latin typeface="Calibri"/>
              </a:defRPr>
            </a:pPr>
            <a:r>
              <a:rPr lang="el-GR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Σχεδόν πάντα γ</a:t>
            </a:r>
            <a:r>
              <a:rPr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ρήγορη</a:t>
            </a:r>
            <a:r>
              <a:rPr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ανταπόκριση</a:t>
            </a:r>
            <a:r>
              <a:rPr lang="el-GR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  <a:endParaRPr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324600" y="1463039"/>
            <a:ext cx="4770120" cy="3870961"/>
          </a:xfrm>
          <a:prstGeom prst="roundRect">
            <a:avLst/>
          </a:prstGeom>
          <a:ln w="57150">
            <a:solidFill>
              <a:srgbClr val="7030A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6598920" y="1783080"/>
            <a:ext cx="1101584" cy="4924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1E1E1E"/>
                </a:solidFill>
                <a:latin typeface="Calibri"/>
              </a:defRPr>
            </a:pPr>
            <a:r>
              <a:rPr sz="26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Email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598920" y="2423160"/>
            <a:ext cx="1463040" cy="411480"/>
          </a:xfrm>
          <a:prstGeom prst="roundRect">
            <a:avLst/>
          </a:prstGeom>
          <a:solidFill>
            <a:srgbClr val="A65CC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600" b="1">
                <a:solidFill>
                  <a:srgbClr val="FFFFFF"/>
                </a:solidFill>
                <a:latin typeface="Calibri"/>
              </a:defRPr>
            </a:pPr>
            <a:r>
              <a:rPr dirty="0"/>
              <a:t>ΜΗ ΕΠΕΙΓΟΝ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89395" y="3354705"/>
            <a:ext cx="4221480" cy="6617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defRPr sz="2000" b="1">
                <a:solidFill>
                  <a:srgbClr val="3C3C3C"/>
                </a:solidFill>
                <a:latin typeface="Calibri"/>
              </a:defRPr>
            </a:pPr>
            <a:r>
              <a:rPr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Ασύγχρονη</a:t>
            </a:r>
            <a:r>
              <a:rPr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επικοινωνία</a:t>
            </a:r>
            <a:r>
              <a:rPr lang="el-GR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  <a:endParaRPr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spcBef>
                <a:spcPts val="600"/>
              </a:spcBef>
              <a:defRPr sz="1800">
                <a:solidFill>
                  <a:srgbClr val="3C3C3C"/>
                </a:solidFill>
                <a:latin typeface="Calibri"/>
              </a:defRPr>
            </a:pPr>
            <a:r>
              <a:rPr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Δεν</a:t>
            </a:r>
            <a:r>
              <a:rPr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απαιτεί</a:t>
            </a:r>
            <a:r>
              <a:rPr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άμεση</a:t>
            </a:r>
            <a:r>
              <a:rPr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απάντηση</a:t>
            </a:r>
            <a:r>
              <a:rPr lang="el-GR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  <a:endParaRPr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90675" y="4629150"/>
            <a:ext cx="3686175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 sz="2000" b="1">
                <a:solidFill>
                  <a:srgbClr val="3C3C3C"/>
                </a:solidFill>
                <a:latin typeface="Calibri"/>
              </a:defRPr>
            </a:pPr>
            <a:r>
              <a:rPr lang="el-GR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γρήγορο, σύντομο, άμεσο</a:t>
            </a:r>
            <a:endParaRPr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7000" y="4638675"/>
            <a:ext cx="4505325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 sz="2000" b="1">
                <a:solidFill>
                  <a:srgbClr val="3C3C3C"/>
                </a:solidFill>
                <a:latin typeface="Calibri"/>
              </a:defRPr>
            </a:pPr>
            <a:r>
              <a:rPr lang="el-GR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επιτρέπει απάντηση όταν μπορώ</a:t>
            </a:r>
            <a:endParaRPr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"/>
          <p:cNvSpPr/>
          <p:nvPr/>
        </p:nvSpPr>
        <p:spPr>
          <a:xfrm>
            <a:off x="4" y="0"/>
            <a:ext cx="12191695" cy="6858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4"/>
          <p:cNvSpPr/>
          <p:nvPr/>
        </p:nvSpPr>
        <p:spPr>
          <a:xfrm>
            <a:off x="548640" y="164592"/>
            <a:ext cx="11155680" cy="41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Υπηρεσίες Επικοινωνίας Διαδικτύου:  Ανταλλαγή Μηνυμάτων</a:t>
            </a:r>
            <a:endParaRPr sz="2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" name="Google Shape;137;p4"/>
          <p:cNvSpPr/>
          <p:nvPr/>
        </p:nvSpPr>
        <p:spPr>
          <a:xfrm>
            <a:off x="4" y="6309360"/>
            <a:ext cx="12191695" cy="54864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4"/>
          <p:cNvSpPr/>
          <p:nvPr/>
        </p:nvSpPr>
        <p:spPr>
          <a:xfrm>
            <a:off x="425229" y="4119282"/>
            <a:ext cx="10466889" cy="1532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9" name="Google Shape;139;p4"/>
          <p:cNvSpPr/>
          <p:nvPr/>
        </p:nvSpPr>
        <p:spPr>
          <a:xfrm>
            <a:off x="6934192" y="6426800"/>
            <a:ext cx="513737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4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Υπηρεσίες &amp; Εφαρμογές Διαδικτύου στην καθημερινότητα.</a:t>
            </a:r>
            <a:endParaRPr sz="1400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0" name="Google Shape;140;p4"/>
          <p:cNvSpPr/>
          <p:nvPr/>
        </p:nvSpPr>
        <p:spPr>
          <a:xfrm>
            <a:off x="303008" y="6417835"/>
            <a:ext cx="2171252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Open Sans"/>
              <a:buNone/>
            </a:pPr>
            <a:r>
              <a:rPr lang="el-GR" sz="1400">
                <a:solidFill>
                  <a:srgbClr val="BFBFBF"/>
                </a:solidFill>
                <a:latin typeface="Open Sans"/>
                <a:ea typeface="Open Sans"/>
                <a:cs typeface="Open Sans"/>
                <a:sym typeface="Open Sans"/>
              </a:rPr>
              <a:t>Τσατσαρώνη</a:t>
            </a:r>
            <a:r>
              <a:rPr lang="el-GR"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l-GR" sz="1400">
                <a:solidFill>
                  <a:srgbClr val="BFBFBF"/>
                </a:solidFill>
                <a:latin typeface="Open Sans"/>
                <a:ea typeface="Open Sans"/>
                <a:cs typeface="Open Sans"/>
                <a:sym typeface="Open Sans"/>
              </a:rPr>
              <a:t>Μαρία</a:t>
            </a:r>
            <a:endParaRPr/>
          </a:p>
        </p:txBody>
      </p:sp>
      <p:sp>
        <p:nvSpPr>
          <p:cNvPr id="141" name="Google Shape;141;p4"/>
          <p:cNvSpPr/>
          <p:nvPr/>
        </p:nvSpPr>
        <p:spPr>
          <a:xfrm>
            <a:off x="1526690" y="2241176"/>
            <a:ext cx="8839202" cy="1582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"/>
              <a:buNone/>
            </a:pPr>
            <a:r>
              <a:rPr lang="el-GR" sz="36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Άλλα Κριτήρια Κατηγοριοποίησης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"/>
              <a:buNone/>
            </a:pPr>
            <a:r>
              <a:rPr lang="el-GR" sz="36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Μηνυμάτων.</a:t>
            </a:r>
            <a:endParaRPr sz="36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"/>
          <p:cNvSpPr/>
          <p:nvPr/>
        </p:nvSpPr>
        <p:spPr>
          <a:xfrm>
            <a:off x="4" y="0"/>
            <a:ext cx="12191695" cy="6858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"/>
          <p:cNvSpPr/>
          <p:nvPr/>
        </p:nvSpPr>
        <p:spPr>
          <a:xfrm>
            <a:off x="548640" y="164592"/>
            <a:ext cx="11155680" cy="41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Υπηρεσίες Επικοινωνίας Διαδικτύου:  Ανταλλαγή Μηνυμάτων</a:t>
            </a:r>
            <a:endParaRPr sz="2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9" name="Google Shape;149;p5"/>
          <p:cNvSpPr/>
          <p:nvPr/>
        </p:nvSpPr>
        <p:spPr>
          <a:xfrm>
            <a:off x="4" y="6309360"/>
            <a:ext cx="12191695" cy="54864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5"/>
          <p:cNvSpPr/>
          <p:nvPr/>
        </p:nvSpPr>
        <p:spPr>
          <a:xfrm>
            <a:off x="634695" y="1425387"/>
            <a:ext cx="8839202" cy="394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"/>
              <a:buNone/>
            </a:pPr>
            <a:r>
              <a:rPr lang="el-GR" sz="36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Κριτήρια Κατηγοριοποίησης:</a:t>
            </a:r>
            <a:endParaRPr sz="36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1" name="Google Shape;151;p5"/>
          <p:cNvSpPr/>
          <p:nvPr/>
        </p:nvSpPr>
        <p:spPr>
          <a:xfrm>
            <a:off x="1256853" y="2294965"/>
            <a:ext cx="6892066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❖"/>
            </a:pPr>
            <a:r>
              <a:rPr lang="el-GR" sz="3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Βαθμός Επείγοντος</a:t>
            </a:r>
            <a:endParaRPr/>
          </a:p>
          <a:p>
            <a:pPr marL="0" marR="0" lvl="0" indent="-190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❖"/>
            </a:pPr>
            <a:r>
              <a:rPr lang="el-GR"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lang="el-GR" sz="3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Μήκος / Σαφήνεια </a:t>
            </a:r>
            <a:endParaRPr sz="20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-190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❖"/>
            </a:pPr>
            <a:r>
              <a:rPr lang="el-GR" sz="3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Αρχεία / Συνημμένα</a:t>
            </a:r>
            <a:endParaRPr sz="30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-190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❖"/>
            </a:pPr>
            <a:r>
              <a:rPr lang="el-GR" sz="3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Τεκμηρίωση / Επισημότητα</a:t>
            </a:r>
            <a:endParaRPr/>
          </a:p>
          <a:p>
            <a:pPr marL="0" marR="0" lvl="0" indent="-190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❖"/>
            </a:pPr>
            <a:r>
              <a:rPr lang="el-GR" sz="3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Ευαισθησία Δεδομένων</a:t>
            </a:r>
            <a:endParaRPr/>
          </a:p>
        </p:txBody>
      </p:sp>
      <p:sp>
        <p:nvSpPr>
          <p:cNvPr id="152" name="Google Shape;152;p5"/>
          <p:cNvSpPr/>
          <p:nvPr/>
        </p:nvSpPr>
        <p:spPr>
          <a:xfrm>
            <a:off x="6934192" y="6426800"/>
            <a:ext cx="513737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4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Υπηρεσίες &amp; Εφαρμογές Διαδικτύου στην καθημερινότητα.</a:t>
            </a:r>
            <a:endParaRPr sz="1400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3" name="Google Shape;153;p5"/>
          <p:cNvSpPr/>
          <p:nvPr/>
        </p:nvSpPr>
        <p:spPr>
          <a:xfrm>
            <a:off x="303008" y="6417835"/>
            <a:ext cx="2171252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Open Sans"/>
              <a:buNone/>
            </a:pPr>
            <a:r>
              <a:rPr lang="el-GR" sz="1400">
                <a:solidFill>
                  <a:srgbClr val="BFBFBF"/>
                </a:solidFill>
                <a:latin typeface="Open Sans"/>
                <a:ea typeface="Open Sans"/>
                <a:cs typeface="Open Sans"/>
                <a:sym typeface="Open Sans"/>
              </a:rPr>
              <a:t>Τσατσαρώνη</a:t>
            </a:r>
            <a:r>
              <a:rPr lang="el-GR"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l-GR" sz="1400">
                <a:solidFill>
                  <a:srgbClr val="BFBFBF"/>
                </a:solidFill>
                <a:latin typeface="Open Sans"/>
                <a:ea typeface="Open Sans"/>
                <a:cs typeface="Open Sans"/>
                <a:sym typeface="Open Sans"/>
              </a:rPr>
              <a:t>Μαρία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"/>
          <p:cNvSpPr/>
          <p:nvPr/>
        </p:nvSpPr>
        <p:spPr>
          <a:xfrm>
            <a:off x="4" y="0"/>
            <a:ext cx="12191695" cy="6858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6"/>
          <p:cNvSpPr/>
          <p:nvPr/>
        </p:nvSpPr>
        <p:spPr>
          <a:xfrm>
            <a:off x="548640" y="164592"/>
            <a:ext cx="11155680" cy="41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Υπηρεσίες Επικοινωνίας Διαδικτύου:  Ανταλλαγή Μηνυμάτων</a:t>
            </a:r>
            <a:endParaRPr sz="2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1" name="Google Shape;161;p6"/>
          <p:cNvSpPr/>
          <p:nvPr/>
        </p:nvSpPr>
        <p:spPr>
          <a:xfrm>
            <a:off x="4" y="6309360"/>
            <a:ext cx="12191695" cy="54864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6"/>
          <p:cNvSpPr/>
          <p:nvPr/>
        </p:nvSpPr>
        <p:spPr>
          <a:xfrm>
            <a:off x="6934192" y="6426800"/>
            <a:ext cx="513737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4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Υπηρεσίες &amp; Εφαρμογές Διαδικτύου στην καθημερινότητα.</a:t>
            </a:r>
            <a:endParaRPr sz="1400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3" name="Google Shape;163;p6"/>
          <p:cNvSpPr/>
          <p:nvPr/>
        </p:nvSpPr>
        <p:spPr>
          <a:xfrm>
            <a:off x="303008" y="6417835"/>
            <a:ext cx="2171252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Open Sans"/>
              <a:buNone/>
            </a:pPr>
            <a:r>
              <a:rPr lang="el-GR" sz="1400">
                <a:solidFill>
                  <a:srgbClr val="BFBFBF"/>
                </a:solidFill>
                <a:latin typeface="Open Sans"/>
                <a:ea typeface="Open Sans"/>
                <a:cs typeface="Open Sans"/>
                <a:sym typeface="Open Sans"/>
              </a:rPr>
              <a:t>Τσατσαρώνη</a:t>
            </a:r>
            <a:r>
              <a:rPr lang="el-GR"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l-GR" sz="1400">
                <a:solidFill>
                  <a:srgbClr val="BFBFBF"/>
                </a:solidFill>
                <a:latin typeface="Open Sans"/>
                <a:ea typeface="Open Sans"/>
                <a:cs typeface="Open Sans"/>
                <a:sym typeface="Open Sans"/>
              </a:rPr>
              <a:t>Μαρία</a:t>
            </a:r>
            <a:endParaRPr/>
          </a:p>
        </p:txBody>
      </p:sp>
      <p:sp>
        <p:nvSpPr>
          <p:cNvPr id="164" name="Google Shape;164;p6"/>
          <p:cNvSpPr/>
          <p:nvPr/>
        </p:nvSpPr>
        <p:spPr>
          <a:xfrm>
            <a:off x="8229600" y="934400"/>
            <a:ext cx="3738000" cy="50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AutoNum type="arabicPeriod"/>
            </a:pPr>
            <a:r>
              <a:rPr lang="el-GR" sz="2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Παρατηρήστε την εικόνα. Τι σας κάνει εντύπωση;</a:t>
            </a:r>
            <a:br>
              <a:rPr lang="el-GR" sz="2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l-GR" sz="2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l-GR" sz="2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l-GR" sz="2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l-GR" sz="2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800" b="1"/>
          </a:p>
          <a:p>
            <a:pPr marL="0" marR="0" lvl="0" indent="-1524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AutoNum type="arabicPeriod"/>
            </a:pPr>
            <a:r>
              <a:rPr lang="el-GR" sz="2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Τι θα προτείνατε να αλλάξει ώστε να αποφευχθεί μια αντίστοιχη κατάσταση στο μέλλον;</a:t>
            </a:r>
            <a:endParaRPr sz="800" b="1"/>
          </a:p>
        </p:txBody>
      </p:sp>
      <p:pic>
        <p:nvPicPr>
          <p:cNvPr id="165" name="Google Shape;165;p6"/>
          <p:cNvPicPr preferRelativeResize="0"/>
          <p:nvPr/>
        </p:nvPicPr>
        <p:blipFill rotWithShape="1">
          <a:blip r:embed="rId3">
            <a:alphaModFix/>
          </a:blip>
          <a:srcRect b="1234"/>
          <a:stretch/>
        </p:blipFill>
        <p:spPr>
          <a:xfrm>
            <a:off x="272198" y="1056440"/>
            <a:ext cx="7504274" cy="494105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"/>
          <p:cNvSpPr/>
          <p:nvPr/>
        </p:nvSpPr>
        <p:spPr>
          <a:xfrm>
            <a:off x="4" y="0"/>
            <a:ext cx="12191695" cy="6858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"/>
          <p:cNvSpPr/>
          <p:nvPr/>
        </p:nvSpPr>
        <p:spPr>
          <a:xfrm>
            <a:off x="548640" y="164592"/>
            <a:ext cx="11155680" cy="41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Υπηρεσίες Επικοινωνίας Διαδικτύου:  Ανταλλαγή Μηνυμάτων</a:t>
            </a:r>
            <a:endParaRPr sz="2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3" name="Google Shape;173;p7"/>
          <p:cNvSpPr/>
          <p:nvPr/>
        </p:nvSpPr>
        <p:spPr>
          <a:xfrm>
            <a:off x="4" y="6309360"/>
            <a:ext cx="12191695" cy="54864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"/>
          <p:cNvSpPr/>
          <p:nvPr/>
        </p:nvSpPr>
        <p:spPr>
          <a:xfrm>
            <a:off x="6934192" y="6426800"/>
            <a:ext cx="513737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4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Υπηρεσίες &amp; Εφαρμογές Διαδικτύου στην καθημερινότητα.</a:t>
            </a:r>
            <a:endParaRPr sz="1400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5" name="Google Shape;175;p7"/>
          <p:cNvSpPr/>
          <p:nvPr/>
        </p:nvSpPr>
        <p:spPr>
          <a:xfrm>
            <a:off x="634695" y="1030940"/>
            <a:ext cx="5140029" cy="394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"/>
              <a:buNone/>
            </a:pPr>
            <a:r>
              <a:rPr lang="el-GR" sz="3600" b="1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ΠΙΘΑΝΟΙ ΚΙΝΔΥΝΟΙ:</a:t>
            </a:r>
            <a:endParaRPr sz="36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6" name="Google Shape;176;p7"/>
          <p:cNvSpPr/>
          <p:nvPr/>
        </p:nvSpPr>
        <p:spPr>
          <a:xfrm>
            <a:off x="1158250" y="1577775"/>
            <a:ext cx="10134589" cy="17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❖"/>
            </a:pPr>
            <a:r>
              <a:rPr lang="el-GR" sz="30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lang="el-GR" sz="3000" b="1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Παθητική </a:t>
            </a:r>
            <a:r>
              <a:rPr lang="el-GR" sz="30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/ υπερβολική χρήση.</a:t>
            </a:r>
            <a:endParaRPr dirty="0"/>
          </a:p>
          <a:p>
            <a:pPr marL="0" marR="0" lvl="0" indent="-190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❖"/>
            </a:pPr>
            <a:r>
              <a:rPr lang="el-GR" sz="3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lang="el-GR" sz="3000" b="1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Ανοργάνωτη </a:t>
            </a:r>
            <a:r>
              <a:rPr lang="el-GR" sz="30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χρήση συσκευών.</a:t>
            </a:r>
            <a:endParaRPr sz="20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-190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❖"/>
            </a:pPr>
            <a:r>
              <a:rPr lang="el-GR" sz="30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lang="el-GR" sz="3000" b="1" dirty="0" err="1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Ευαλωτότητα</a:t>
            </a:r>
            <a:r>
              <a:rPr lang="el-GR" sz="3000" b="1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σε </a:t>
            </a:r>
            <a:r>
              <a:rPr lang="el-GR" sz="30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παραπλανητικό περιεχόμενο.</a:t>
            </a:r>
            <a:endParaRPr dirty="0"/>
          </a:p>
        </p:txBody>
      </p:sp>
      <p:sp>
        <p:nvSpPr>
          <p:cNvPr id="177" name="Google Shape;177;p7"/>
          <p:cNvSpPr/>
          <p:nvPr/>
        </p:nvSpPr>
        <p:spPr>
          <a:xfrm>
            <a:off x="634695" y="3747251"/>
            <a:ext cx="4175759" cy="394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"/>
              <a:buNone/>
            </a:pPr>
            <a:r>
              <a:rPr lang="el-GR" sz="36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ΠΡΟΤΕΙΝΕΤΑΙ:</a:t>
            </a:r>
            <a:endParaRPr sz="36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8" name="Google Shape;178;p7"/>
          <p:cNvSpPr/>
          <p:nvPr/>
        </p:nvSpPr>
        <p:spPr>
          <a:xfrm>
            <a:off x="1166903" y="4157825"/>
            <a:ext cx="4175700" cy="21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❖"/>
            </a:pPr>
            <a:r>
              <a:rPr lang="el-GR" sz="30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Στόχος και μέτρο.</a:t>
            </a:r>
            <a:endParaRPr dirty="0"/>
          </a:p>
          <a:p>
            <a:pPr marL="0" marR="0" lvl="0" indent="-190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❖"/>
            </a:pPr>
            <a:r>
              <a:rPr lang="el-GR" sz="3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lang="el-GR" sz="30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Οργάνωση.</a:t>
            </a:r>
            <a:endParaRPr sz="20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-190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❖"/>
            </a:pPr>
            <a:r>
              <a:rPr lang="el-GR" sz="30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Ασφάλεια.</a:t>
            </a:r>
            <a:endParaRPr dirty="0"/>
          </a:p>
        </p:txBody>
      </p:sp>
      <p:sp>
        <p:nvSpPr>
          <p:cNvPr id="179" name="Google Shape;179;p7"/>
          <p:cNvSpPr/>
          <p:nvPr/>
        </p:nvSpPr>
        <p:spPr>
          <a:xfrm>
            <a:off x="303008" y="6417835"/>
            <a:ext cx="2171252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Open Sans"/>
              <a:buNone/>
            </a:pPr>
            <a:r>
              <a:rPr lang="el-GR" sz="1400">
                <a:solidFill>
                  <a:srgbClr val="BFBFBF"/>
                </a:solidFill>
                <a:latin typeface="Open Sans"/>
                <a:ea typeface="Open Sans"/>
                <a:cs typeface="Open Sans"/>
                <a:sym typeface="Open Sans"/>
              </a:rPr>
              <a:t>Τσατσαρώνη Μαρία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"/>
          <p:cNvSpPr/>
          <p:nvPr/>
        </p:nvSpPr>
        <p:spPr>
          <a:xfrm>
            <a:off x="4" y="0"/>
            <a:ext cx="12191695" cy="6858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8"/>
          <p:cNvSpPr/>
          <p:nvPr/>
        </p:nvSpPr>
        <p:spPr>
          <a:xfrm>
            <a:off x="548640" y="164592"/>
            <a:ext cx="11155680" cy="41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Υπηρεσίες Επικοινωνίας Διαδικτύου:  Ανταλλαγή Μηνυμάτων</a:t>
            </a:r>
            <a:endParaRPr sz="2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8" name="Google Shape;188;p8"/>
          <p:cNvSpPr/>
          <p:nvPr/>
        </p:nvSpPr>
        <p:spPr>
          <a:xfrm>
            <a:off x="4" y="6309360"/>
            <a:ext cx="12191695" cy="54864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8"/>
          <p:cNvSpPr/>
          <p:nvPr/>
        </p:nvSpPr>
        <p:spPr>
          <a:xfrm>
            <a:off x="6934192" y="6426800"/>
            <a:ext cx="513737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4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Υπηρεσίες &amp; Εφαρμογές Διαδικτύου στην καθημερινότητα.</a:t>
            </a:r>
            <a:endParaRPr sz="1400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0" name="Google Shape;200;p8"/>
          <p:cNvSpPr/>
          <p:nvPr/>
        </p:nvSpPr>
        <p:spPr>
          <a:xfrm>
            <a:off x="704850" y="1733551"/>
            <a:ext cx="10629901" cy="23082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514350" lvl="0" indent="-514350">
              <a:spcBef>
                <a:spcPts val="18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l-GR" sz="28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Επιλογή </a:t>
            </a:r>
            <a:r>
              <a:rPr lang="el-GR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σωστού μέσου συνειδητά </a:t>
            </a:r>
            <a:r>
              <a:rPr lang="el-GR" sz="28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με βάση τον </a:t>
            </a:r>
            <a:r>
              <a:rPr lang="el-GR" sz="2800" b="1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βαθμό επείγοντος</a:t>
            </a:r>
            <a:r>
              <a:rPr lang="el-GR" sz="28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και το </a:t>
            </a:r>
            <a:r>
              <a:rPr lang="el-GR" sz="2800" b="1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περιεχόμενο</a:t>
            </a:r>
            <a:r>
              <a:rPr lang="el-GR" sz="28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514350" lvl="0" indent="-514350">
              <a:spcBef>
                <a:spcPts val="18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l-GR" sz="28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Χρήση της τεχνολογίας </a:t>
            </a:r>
            <a:r>
              <a:rPr lang="el-GR" sz="2800" b="1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με μέτρο</a:t>
            </a:r>
            <a:r>
              <a:rPr lang="el-GR" sz="28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και </a:t>
            </a:r>
            <a:r>
              <a:rPr lang="el-GR" sz="2800" b="1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οργάνωση</a:t>
            </a:r>
            <a:r>
              <a:rPr lang="el-GR" sz="28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8"/>
          <p:cNvSpPr/>
          <p:nvPr/>
        </p:nvSpPr>
        <p:spPr>
          <a:xfrm>
            <a:off x="303008" y="6417835"/>
            <a:ext cx="2171252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Open Sans"/>
              <a:buNone/>
            </a:pPr>
            <a:r>
              <a:rPr lang="el-GR" sz="1400">
                <a:solidFill>
                  <a:srgbClr val="BFBFBF"/>
                </a:solidFill>
                <a:latin typeface="Open Sans"/>
                <a:ea typeface="Open Sans"/>
                <a:cs typeface="Open Sans"/>
                <a:sym typeface="Open Sans"/>
              </a:rPr>
              <a:t>Τσατσαρώνη Μαρία</a:t>
            </a:r>
            <a:endParaRPr/>
          </a:p>
        </p:txBody>
      </p:sp>
      <p:pic>
        <p:nvPicPr>
          <p:cNvPr id="19" name="Google Shape;180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94525" y="2139325"/>
            <a:ext cx="2697475" cy="404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0;p8"/>
          <p:cNvSpPr/>
          <p:nvPr/>
        </p:nvSpPr>
        <p:spPr>
          <a:xfrm>
            <a:off x="968968" y="1002366"/>
            <a:ext cx="992763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lvl="0" indent="-514350" algn="ctr"/>
            <a:r>
              <a:rPr lang="el-GR" sz="2800" b="1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Σημεία Κλειδιά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00;p8"/>
          <p:cNvSpPr/>
          <p:nvPr/>
        </p:nvSpPr>
        <p:spPr>
          <a:xfrm>
            <a:off x="683218" y="4593291"/>
            <a:ext cx="992763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lvl="0" indent="-514350" algn="ctr"/>
            <a:r>
              <a:rPr lang="el-GR" sz="1800" b="1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Σας ευχαριστώ για την προσοχή σας.</a:t>
            </a:r>
          </a:p>
          <a:p>
            <a:pPr marL="514350" lvl="0" indent="-514350" algn="ctr"/>
            <a:r>
              <a:rPr lang="el-GR" sz="1800" b="1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Επόμενη Ενότητα: Υπηρεσίες Επικοινωνίας</a:t>
            </a:r>
            <a:r>
              <a:rPr lang="en-US" sz="1800" b="1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l-GR" sz="1800" b="1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στην πράξη.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290</Words>
  <Application>Microsoft Office PowerPoint</Application>
  <PresentationFormat>Custom</PresentationFormat>
  <Paragraphs>71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Open Sans</vt:lpstr>
      <vt:lpstr>Calibri</vt:lpstr>
      <vt:lpstr>Noto Sans Symbols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ChatGPT</dc:creator>
  <cp:lastModifiedBy>Maria Tsatsaroni</cp:lastModifiedBy>
  <cp:revision>25</cp:revision>
  <dcterms:created xsi:type="dcterms:W3CDTF">2026-02-04T06:34:41Z</dcterms:created>
  <dcterms:modified xsi:type="dcterms:W3CDTF">2026-02-06T19:48:23Z</dcterms:modified>
</cp:coreProperties>
</file>